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7" r:id="rId2"/>
    <p:sldId id="273" r:id="rId3"/>
    <p:sldId id="275" r:id="rId4"/>
    <p:sldId id="276" r:id="rId5"/>
    <p:sldId id="277" r:id="rId6"/>
    <p:sldId id="278" r:id="rId7"/>
    <p:sldId id="279" r:id="rId8"/>
    <p:sldId id="280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1366" autoAdjust="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8F1DED4-4CF2-4711-B219-2196F102FF1E}" type="datetimeFigureOut">
              <a:rPr lang="ar-IQ" smtClean="0"/>
              <a:pPr/>
              <a:t>15/07/1439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8EC8352-6E46-42E5-86A5-982B4129C98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1CC5-CBDD-4E3D-9C9D-BF37426A1847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CA6B-C842-4B97-B342-D6F423115623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E09-D17C-4619-9B8B-F0287E023294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8CBC-94E5-495A-86AC-0CA807AD9313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DD74-CE3A-4912-A084-7C94BCDC3F1E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8944-E38F-4DC2-9109-7F2B5EAF36F1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1DD8-1817-4782-AD11-90FC9E2CD39B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7EBB-F40E-4B84-87DF-4A0164922E2F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967A-B267-4659-B05F-3E57F37F8087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3039-63D7-456C-8BA8-A3CC256A0E0D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9DD9-97EB-4075-B016-8DD86554DBAE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DEF63-34D1-45BF-B93C-257F5CCDF5B2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684875" y="71414"/>
            <a:ext cx="3316281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وزارة التعليم العالي والبحث العلمي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جامعة البصرة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كلية التربية البدنية وعلوم الرياضة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فرع العلوم التطبيقية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28596" y="1857364"/>
            <a:ext cx="850112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ar-IQ" sz="2800" dirty="0" smtClean="0"/>
              <a:t>الاداء الفني لمهارة </a:t>
            </a:r>
            <a:r>
              <a:rPr lang="ar-IQ" sz="2800" b="1" dirty="0" smtClean="0"/>
              <a:t>الدفاع عن الملعب </a:t>
            </a:r>
            <a:r>
              <a:rPr lang="ar-IQ" sz="2800" dirty="0" smtClean="0"/>
              <a:t>في </a:t>
            </a:r>
            <a:r>
              <a:rPr lang="ar-IQ" sz="2800" dirty="0" smtClean="0"/>
              <a:t>الكرة الطائرة</a:t>
            </a:r>
          </a:p>
          <a:p>
            <a:pPr lvl="0" algn="ctr">
              <a:spcBef>
                <a:spcPct val="50000"/>
              </a:spcBef>
            </a:pPr>
            <a:r>
              <a:rPr lang="ar-IQ" sz="2800" b="1" dirty="0" smtClean="0">
                <a:solidFill>
                  <a:srgbClr val="FF0000"/>
                </a:solidFill>
              </a:rPr>
              <a:t>إعداد      أ.م.د رجاء عبد الصمد عاشور</a:t>
            </a:r>
            <a:endParaRPr lang="ar-IQ" sz="2800" b="1" dirty="0" smtClean="0">
              <a:solidFill>
                <a:srgbClr val="00B05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00100" y="5214950"/>
            <a:ext cx="664373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sz="3600" b="1" dirty="0" smtClean="0">
                <a:solidFill>
                  <a:srgbClr val="FF0000"/>
                </a:solidFill>
              </a:rPr>
              <a:t> </a:t>
            </a:r>
            <a:r>
              <a:rPr lang="ar-IQ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ar-IQ" sz="2400" b="1" dirty="0" smtClean="0">
                <a:solidFill>
                  <a:srgbClr val="FF0000"/>
                </a:solidFill>
              </a:rPr>
              <a:t>    </a:t>
            </a:r>
            <a:endParaRPr lang="en-GB" sz="1200" dirty="0" smtClean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ar-IQ" sz="2400" b="1" dirty="0" smtClean="0">
                <a:solidFill>
                  <a:srgbClr val="FF0000"/>
                </a:solidFill>
              </a:rPr>
              <a:t> </a:t>
            </a:r>
            <a:endParaRPr lang="en-GB" sz="2400" dirty="0" smtClean="0">
              <a:solidFill>
                <a:srgbClr val="00B050"/>
              </a:solidFill>
            </a:endParaRPr>
          </a:p>
          <a:p>
            <a:pPr algn="ctr">
              <a:spcBef>
                <a:spcPct val="50000"/>
              </a:spcBef>
            </a:pPr>
            <a:endParaRPr lang="ar-IQ" sz="2400" b="1" dirty="0" smtClean="0">
              <a:solidFill>
                <a:srgbClr val="FF0000"/>
              </a:solidFill>
            </a:endParaRPr>
          </a:p>
        </p:txBody>
      </p:sp>
      <p:pic>
        <p:nvPicPr>
          <p:cNvPr id="18" name="Picture 7" descr="vollyb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14950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7" descr="vollyb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4D1D-8A6D-46DA-9C20-1ED69A51DEA3}" type="datetime1">
              <a:rPr lang="ar-SA" smtClean="0"/>
              <a:pPr/>
              <a:t>07/15/39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714356"/>
            <a:ext cx="8229600" cy="4972071"/>
          </a:xfrm>
        </p:spPr>
        <p:txBody>
          <a:bodyPr>
            <a:normAutofit fontScale="92500"/>
          </a:bodyPr>
          <a:lstStyle/>
          <a:p>
            <a:r>
              <a:rPr lang="ar-IQ" dirty="0" smtClean="0"/>
              <a:t>يقصد بالدفاع عن الملعب إنقاذ الكرات المضروبة من قبل الفريق الخصم او المرتدة من حائط الصد وتمريرها بالذراعين او بذراع واحدة سواء كانت التمريرة من الاعلى او الأسفل .</a:t>
            </a:r>
            <a:endParaRPr lang="en-GB" dirty="0" smtClean="0"/>
          </a:p>
          <a:p>
            <a:r>
              <a:rPr lang="ar-IQ" dirty="0" smtClean="0"/>
              <a:t>وتعتبر هذهِ المهارة من المهارات المهمة في اللعبة ومن المهارات الدفاعية ضد الهجوم الساحق وحماية الملعب خلف حائط الصد . وخلف المهاجمين من </a:t>
            </a:r>
            <a:r>
              <a:rPr lang="ar-IQ" dirty="0" smtClean="0"/>
              <a:t>فريقهِ</a:t>
            </a:r>
            <a:endParaRPr lang="en-GB" dirty="0" smtClean="0"/>
          </a:p>
          <a:p>
            <a:r>
              <a:rPr lang="ar-IQ" dirty="0" smtClean="0"/>
              <a:t>وتعد هذهِ المهارة من المهارات الصعبة لدقة متطلباتها من المكونات البدنية من القوة العضلية ورد الفعل والتركيز في التوقيت و التوازن والسرعة الحركية ( الرشاقة ) والشجاعة في السقوط في دفاع الكرات البعيدة.</a:t>
            </a:r>
            <a:endParaRPr lang="ar-IQ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5AC8-7324-4AB3-A704-4280C0C82E96}" type="datetime1">
              <a:rPr lang="ar-SA" smtClean="0"/>
              <a:pPr/>
              <a:t>07/15/39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Autofit/>
          </a:bodyPr>
          <a:lstStyle/>
          <a:p>
            <a:r>
              <a:rPr lang="ar-IQ" sz="3600" b="1" dirty="0" smtClean="0"/>
              <a:t>انواع الدفاع عن الملعب</a:t>
            </a:r>
            <a:r>
              <a:rPr lang="ar-IQ" sz="3600" dirty="0" smtClean="0"/>
              <a:t> .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 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 - الدفاع عن الملعب باليدين من الأسفل من الوقوف .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 - الدفاع عن الملعب باليدين من الأسفل ومن السقوط الأمامي .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 - الدفاع عن الملعب بيد واحدة من الدحرجة الجانبية .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 - الدفاع عن الملعب بيد واحدة من السقوط الأمامي 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0773-39E2-4454-8050-C7450B3BF284}" type="datetime1">
              <a:rPr lang="ar-SA" smtClean="0"/>
              <a:pPr/>
              <a:t>07/15/39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215106"/>
          </a:xfrm>
        </p:spPr>
        <p:txBody>
          <a:bodyPr>
            <a:noAutofit/>
          </a:bodyPr>
          <a:lstStyle/>
          <a:p>
            <a:r>
              <a:rPr lang="ar-IQ" sz="3200" b="1" dirty="0" smtClean="0"/>
              <a:t>* الأداء الحركي لمهارة الدفاع عن الملعب .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 ينقسم الأداء الحركي لمهارة الدفاع عن الملعب الى خمسة أجزاء .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 اولا ً: التهيؤ (وقفة الاستعداد)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الوقوف بتقديم قدم على قدم او القدمان متوازيان .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المسافة بين القدمين تكون اعرض من مستوى الأكتاف .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الأمشاط مؤشرة للأمام او باتجاه الهجوم.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يكون الارتكاز على الأمشاط . 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ثني الركبتين بدرجة أقل من </a:t>
            </a:r>
            <a:r>
              <a:rPr lang="ar-IQ" sz="3200" baseline="30000" dirty="0" smtClean="0"/>
              <a:t>5</a:t>
            </a:r>
            <a:r>
              <a:rPr lang="ar-IQ" sz="3200" dirty="0" smtClean="0"/>
              <a:t>90     .   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الجذع عمودي ومائل الى الأمام قليلا ً .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الذراعان مثنيتان من المرفق قليلا ًوراحتي اليد الى الاعلى . 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BCFB-5415-4CA0-A88F-BD0372133B27}" type="datetime1">
              <a:rPr lang="ar-SA" smtClean="0"/>
              <a:pPr/>
              <a:t>07/15/39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Autofit/>
          </a:bodyPr>
          <a:lstStyle/>
          <a:p>
            <a:r>
              <a:rPr lang="ar-IQ" sz="3600" dirty="0" smtClean="0"/>
              <a:t>ثانيا ً: الأداء ( التنفيذ )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يتحرك اللاعب في اتجاه سقوط الكرة بتقديم القدم الأمامية خطوة عميقة .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الذراعين ممدودتين امام الجسم ومتلاصقتان .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عند لمس الكرة للذراعين يتم تثبت الذراعين مع سحب العضدين على الجسم لامتصاص قوة الضربة .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b="1" dirty="0" smtClean="0"/>
              <a:t>* القسم الختامي</a:t>
            </a:r>
            <a:r>
              <a:rPr lang="ar-IQ" sz="3600" dirty="0" smtClean="0"/>
              <a:t>  .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تختلف الحركة الختامية تبعا ً لاختلاف طريقة او نوع الدفاع حيث يجب ان يقوم اللاعب مباشرة بعد تنفيذ عملية الدفاع تحسباً للكرات القادمة من الخصم . 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5C25-3583-4C42-AF2B-9FCD79BF50C9}" type="datetime1">
              <a:rPr lang="ar-SA" smtClean="0"/>
              <a:pPr/>
              <a:t>07/15/39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pPr lvl="0"/>
            <a:r>
              <a:rPr lang="ar-IQ" sz="3600" dirty="0" smtClean="0"/>
              <a:t>الاختلاف بين استقبال الإرسال والدفاع عن الملعب . </a:t>
            </a:r>
            <a:endParaRPr lang="ar-IQ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47AB-1CC0-41E1-AFD3-98F1B6A920FD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357158" y="1142984"/>
            <a:ext cx="8229600" cy="457203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r>
              <a:rPr lang="ar-IQ" sz="3200" dirty="0" smtClean="0"/>
              <a:t>استقبال الإرسال</a:t>
            </a:r>
            <a:endParaRPr lang="en-GB" sz="3200" dirty="0" smtClean="0"/>
          </a:p>
          <a:p>
            <a:r>
              <a:rPr lang="ar-IQ" sz="3200" dirty="0" smtClean="0"/>
              <a:t>1- الوقوف بدرجة</a:t>
            </a:r>
            <a:r>
              <a:rPr lang="ar-IQ" sz="3200" baseline="30000" dirty="0" smtClean="0"/>
              <a:t>5</a:t>
            </a:r>
            <a:r>
              <a:rPr lang="ar-IQ" sz="3200" dirty="0" smtClean="0"/>
              <a:t>90 بانثناء الرجلين .</a:t>
            </a:r>
            <a:endParaRPr lang="en-GB" sz="3200" dirty="0" smtClean="0"/>
          </a:p>
          <a:p>
            <a:r>
              <a:rPr lang="ar-IQ" sz="3200" dirty="0" smtClean="0"/>
              <a:t>2- المسافة بين القدمين بعرض الاكتاف.</a:t>
            </a:r>
            <a:endParaRPr lang="en-GB" sz="3200" dirty="0" smtClean="0"/>
          </a:p>
          <a:p>
            <a:r>
              <a:rPr lang="ar-IQ" sz="3200" dirty="0" smtClean="0"/>
              <a:t>3- الجذع عمودي ومائل قليل إلى الأمام.</a:t>
            </a:r>
            <a:endParaRPr lang="en-GB" sz="3200" dirty="0" smtClean="0"/>
          </a:p>
          <a:p>
            <a:r>
              <a:rPr lang="ar-IQ" sz="3200" dirty="0" smtClean="0"/>
              <a:t>4-الذراعان ممدودان وأمام الجسم والرسغان الى الاسفل.</a:t>
            </a:r>
            <a:endParaRPr lang="en-GB" sz="3200" dirty="0" smtClean="0"/>
          </a:p>
          <a:p>
            <a:r>
              <a:rPr lang="ar-IQ" sz="3200" dirty="0" smtClean="0"/>
              <a:t>5- ضرب الكرة يعتمد على حركة الذراعين والأكتاف معاً .</a:t>
            </a:r>
            <a:endParaRPr lang="en-GB" sz="3200" dirty="0" smtClean="0"/>
          </a:p>
          <a:p>
            <a:r>
              <a:rPr lang="ar-IQ" sz="3200" dirty="0" smtClean="0"/>
              <a:t>6- حركة القدمين بالخطوات .</a:t>
            </a:r>
            <a:endParaRPr lang="en-GB" sz="3200" dirty="0" smtClean="0"/>
          </a:p>
          <a:p>
            <a:r>
              <a:rPr lang="ar-IQ" sz="3200" dirty="0" smtClean="0"/>
              <a:t>7- مد جميع  مفاصل الجسم بأتجاه طيران الكره.</a:t>
            </a:r>
            <a:endParaRPr lang="en-GB" sz="3200" dirty="0" smtClean="0"/>
          </a:p>
          <a:p>
            <a:r>
              <a:rPr lang="ar-IQ" sz="3200" dirty="0" smtClean="0"/>
              <a:t> </a:t>
            </a:r>
            <a:endParaRPr lang="en-GB" sz="3200" dirty="0" smtClean="0"/>
          </a:p>
          <a:p>
            <a:r>
              <a:rPr lang="ar-IQ" sz="3200" dirty="0" smtClean="0"/>
              <a:t> 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74CC-E836-4BA4-A10D-37D614602C19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8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pPr lvl="0"/>
            <a:r>
              <a:rPr lang="ar-IQ" sz="3600" dirty="0" smtClean="0"/>
              <a:t>الاختلاف بين استقبال الإرسال والدفاع عن الملعب . </a:t>
            </a:r>
            <a:endParaRPr lang="ar-IQ" sz="3600" dirty="0"/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714348" y="1500174"/>
            <a:ext cx="8229600" cy="500066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r>
              <a:rPr lang="ar-IQ" sz="2800" dirty="0" smtClean="0"/>
              <a:t>الدفاع عن الملعب</a:t>
            </a:r>
            <a:endParaRPr lang="en-GB" sz="2800" dirty="0" smtClean="0"/>
          </a:p>
          <a:p>
            <a:r>
              <a:rPr lang="ar-IQ" sz="2800" dirty="0" smtClean="0"/>
              <a:t>1-الوقوف بدرجة اقل من </a:t>
            </a:r>
            <a:r>
              <a:rPr lang="ar-IQ" sz="2800" baseline="30000" dirty="0" smtClean="0"/>
              <a:t>5</a:t>
            </a:r>
            <a:r>
              <a:rPr lang="ar-IQ" sz="2800" dirty="0" smtClean="0"/>
              <a:t>90  بانثناء الرجلين.</a:t>
            </a:r>
            <a:endParaRPr lang="en-GB" sz="2800" dirty="0" smtClean="0"/>
          </a:p>
          <a:p>
            <a:r>
              <a:rPr lang="ar-IQ" sz="2800" dirty="0" smtClean="0"/>
              <a:t> 2- المسافة بين القدمين أعرض من الاكتاف.</a:t>
            </a:r>
            <a:endParaRPr lang="en-GB" sz="2800" dirty="0" smtClean="0"/>
          </a:p>
          <a:p>
            <a:r>
              <a:rPr lang="ar-IQ" sz="2800" dirty="0" smtClean="0"/>
              <a:t> 3- الجذع عمودي وأكثر ميلان الى الأمام.</a:t>
            </a:r>
            <a:endParaRPr lang="en-GB" sz="2800" dirty="0" smtClean="0"/>
          </a:p>
          <a:p>
            <a:r>
              <a:rPr lang="ar-IQ" sz="2800" dirty="0" smtClean="0"/>
              <a:t> 4- الذراعان مثنيان قليلاً والرسغان الى    </a:t>
            </a:r>
            <a:endParaRPr lang="en-GB" sz="2800" dirty="0" smtClean="0"/>
          </a:p>
          <a:p>
            <a:r>
              <a:rPr lang="ar-IQ" sz="2800" dirty="0" smtClean="0"/>
              <a:t>    الاعلى.</a:t>
            </a:r>
            <a:endParaRPr lang="en-GB" sz="2800" dirty="0" smtClean="0"/>
          </a:p>
          <a:p>
            <a:pPr lvl="0"/>
            <a:r>
              <a:rPr lang="ar-IQ" sz="2800" dirty="0" smtClean="0"/>
              <a:t>ضرب الكرة يعتمد على حركة الجسم كله.</a:t>
            </a:r>
            <a:endParaRPr lang="en-GB" sz="2800" dirty="0" smtClean="0"/>
          </a:p>
          <a:p>
            <a:r>
              <a:rPr lang="ar-IQ" sz="2800" dirty="0" smtClean="0"/>
              <a:t> </a:t>
            </a:r>
            <a:endParaRPr lang="en-GB" sz="2800" dirty="0" smtClean="0"/>
          </a:p>
          <a:p>
            <a:r>
              <a:rPr lang="ar-IQ" sz="2800" dirty="0" smtClean="0"/>
              <a:t> 6- حركة القدمين بالطعن وبخطوات واسعة.</a:t>
            </a:r>
            <a:endParaRPr lang="en-GB" sz="2800" dirty="0" smtClean="0"/>
          </a:p>
          <a:p>
            <a:r>
              <a:rPr lang="ar-IQ" sz="2800" dirty="0" smtClean="0"/>
              <a:t> 7- إيقاف مد مفاصل الجسم أثناء لمس الكره لامتصاص قوة الضربة. </a:t>
            </a:r>
            <a:endParaRPr lang="en-GB" sz="2800" dirty="0" smtClean="0"/>
          </a:p>
          <a:p>
            <a:r>
              <a:rPr lang="ar-IQ" sz="2800" dirty="0" smtClean="0"/>
              <a:t> 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Autofit/>
          </a:bodyPr>
          <a:lstStyle/>
          <a:p>
            <a:r>
              <a:rPr lang="ar-IQ" sz="2800" dirty="0" smtClean="0"/>
              <a:t>الأخطاء الشائعة لمهارة الدفاع عن الملعب 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- الدفاع عن الملعب بالذراعين امام الصدر .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- الدفاع بواسطة اليدين مفتوحتين .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- ثني الذراعين أثناء الدفاع .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- سحب الجسم خلفاً أثناء الدفاع .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- عدم استخدام الجسم لامتصاص قوة الضربة .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- عدم التحرك لمكان سقوط الكرة لغرض الدفاع .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- التوقع غير الصحيح لمكان سقوط الكرة .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- عدم مواجهة اللاعب المدافع للاعب المهاجم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B24E-8F50-4CBE-BEA9-ADF3761DEE80}" type="datetime1">
              <a:rPr lang="ar-SA" smtClean="0"/>
              <a:pPr/>
              <a:t>07/15/39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282</Words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سمة Office</vt:lpstr>
      <vt:lpstr>Slide 1</vt:lpstr>
      <vt:lpstr>Slide 2</vt:lpstr>
      <vt:lpstr>انواع الدفاع عن الملعب .    - الدفاع عن الملعب باليدين من الأسفل من الوقوف .   - الدفاع عن الملعب باليدين من الأسفل ومن السقوط الأمامي .   - الدفاع عن الملعب بيد واحدة من الدحرجة الجانبية .   - الدفاع عن الملعب بيد واحدة من السقوط الأمامي </vt:lpstr>
      <vt:lpstr>* الأداء الحركي لمهارة الدفاع عن الملعب .   ينقسم الأداء الحركي لمهارة الدفاع عن الملعب الى خمسة أجزاء .   اولا ً: التهيؤ (وقفة الاستعداد) الوقوف بتقديم قدم على قدم او القدمان متوازيان .  المسافة بين القدمين تكون اعرض من مستوى الأكتاف .  الأمشاط مؤشرة للأمام او باتجاه الهجوم.  يكون الارتكاز على الأمشاط .   ثني الركبتين بدرجة أقل من 590     .     الجذع عمودي ومائل الى الأمام قليلا ً . الذراعان مثنيتان من المرفق قليلا ًوراحتي اليد الى الاعلى . </vt:lpstr>
      <vt:lpstr>ثانيا ً: الأداء ( التنفيذ )  يتحرك اللاعب في اتجاه سقوط الكرة بتقديم القدم الأمامية خطوة عميقة . الذراعين ممدودتين امام الجسم ومتلاصقتان .  عند لمس الكرة للذراعين يتم تثبت الذراعين مع سحب العضدين على الجسم لامتصاص قوة الضربة .  * القسم الختامي  .  تختلف الحركة الختامية تبعا ً لاختلاف طريقة او نوع الدفاع حيث يجب ان يقوم اللاعب مباشرة بعد تنفيذ عملية الدفاع تحسباً للكرات القادمة من الخصم . </vt:lpstr>
      <vt:lpstr>الاختلاف بين استقبال الإرسال والدفاع عن الملعب . </vt:lpstr>
      <vt:lpstr>الاختلاف بين استقبال الإرسال والدفاع عن الملعب . </vt:lpstr>
      <vt:lpstr>الأخطاء الشائعة لمهارة الدفاع عن الملعب .   - الدفاع عن الملعب بالذراعين امام الصدر .  - الدفاع بواسطة اليدين مفتوحتين .  - ثني الذراعين أثناء الدفاع .  - سحب الجسم خلفاً أثناء الدفاع .  - عدم استخدام الجسم لامتصاص قوة الضربة .  - عدم التحرك لمكان سقوط الكرة لغرض الدفاع .  - التوقع غير الصحيح لمكان سقوط الكرة .  - عدم مواجهة اللاعب المدافع للاعب المهاجم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futer house 2013</cp:lastModifiedBy>
  <cp:revision>64</cp:revision>
  <dcterms:created xsi:type="dcterms:W3CDTF">2016-04-19T07:29:51Z</dcterms:created>
  <dcterms:modified xsi:type="dcterms:W3CDTF">2018-03-31T18:52:47Z</dcterms:modified>
</cp:coreProperties>
</file>